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ixGuW+UjGpGLm/Tc6J76oN+hzJ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 descr="Afbeelding met tekst&#10;&#10;Automatisch gegenereerde beschrijving"/>
          <p:cNvPicPr preferRelativeResize="0"/>
          <p:nvPr/>
        </p:nvPicPr>
        <p:blipFill rotWithShape="1">
          <a:blip r:embed="rId3">
            <a:alphaModFix/>
          </a:blip>
          <a:srcRect t="11509" b="8108"/>
          <a:stretch/>
        </p:blipFill>
        <p:spPr>
          <a:xfrm>
            <a:off x="0" y="0"/>
            <a:ext cx="61944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>
            <a:spLocks noGrp="1"/>
          </p:cNvSpPr>
          <p:nvPr>
            <p:ph type="title"/>
          </p:nvPr>
        </p:nvSpPr>
        <p:spPr>
          <a:xfrm>
            <a:off x="6308988" y="1701210"/>
            <a:ext cx="5464461" cy="4391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000"/>
              <a:buFont typeface="Rockwell"/>
              <a:buNone/>
            </a:pPr>
            <a:r>
              <a:rPr lang="nl-NL" sz="50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Advance Care</a:t>
            </a:r>
            <a:br>
              <a:rPr lang="nl-NL" sz="50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</a:br>
            <a:r>
              <a:rPr lang="nl-NL" sz="50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Planning of ACP: </a:t>
            </a:r>
            <a:br>
              <a:rPr lang="nl-NL" sz="50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</a:br>
            <a:r>
              <a:rPr lang="nl-NL" sz="50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hoe doen we dat samen?</a:t>
            </a:r>
            <a:endParaRPr sz="50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" name="Google Shape;175;p10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176" name="Google Shape;176;p10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7" name="Google Shape;177;p10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78" name="Google Shape;178;p10"/>
          <p:cNvSpPr txBox="1"/>
          <p:nvPr/>
        </p:nvSpPr>
        <p:spPr>
          <a:xfrm>
            <a:off x="838198" y="1201927"/>
            <a:ext cx="9705977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0"/>
          <p:cNvSpPr txBox="1"/>
          <p:nvPr/>
        </p:nvSpPr>
        <p:spPr>
          <a:xfrm>
            <a:off x="838197" y="1218007"/>
            <a:ext cx="9920291" cy="4982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None/>
            </a:pPr>
            <a:r>
              <a:rPr lang="nl-NL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Cliënt/patiënt kan (onbewust) een </a:t>
            </a:r>
            <a:r>
              <a:rPr lang="nl-NL" sz="3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signaal afgeven</a:t>
            </a:r>
            <a:r>
              <a:rPr lang="nl-NL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br>
              <a:rPr lang="nl-NL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bijv. door te vertellen over een gebeurtenis in de familie- of kennissenkring, een bericht in de krant of door zijn of haar angst of zorgen uit te spreken.</a:t>
            </a:r>
            <a:br>
              <a:rPr lang="nl-NL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2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None/>
            </a:pPr>
            <a:r>
              <a:rPr lang="nl-NL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Cliënt/patiënt kan </a:t>
            </a:r>
            <a:r>
              <a:rPr lang="nl-NL" sz="3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actief uitgenodigd </a:t>
            </a:r>
            <a:r>
              <a:rPr lang="nl-NL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worden voor </a:t>
            </a:r>
            <a:br>
              <a:rPr lang="nl-NL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een ACP-gesprek.</a:t>
            </a:r>
            <a:br>
              <a:rPr lang="nl-N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3200">
                <a:solidFill>
                  <a:srgbClr val="BB3921"/>
                </a:solidFill>
                <a:latin typeface="Calibri"/>
                <a:ea typeface="Calibri"/>
                <a:cs typeface="Calibri"/>
                <a:sym typeface="Calibri"/>
              </a:rPr>
              <a:t>Bij voorkeur voordat een acute verslechtering optreedt en keuzes niet meer of alleen onder tijdsdruk gemaakt kunnen worden.</a:t>
            </a:r>
            <a:endParaRPr/>
          </a:p>
        </p:txBody>
      </p:sp>
      <p:sp>
        <p:nvSpPr>
          <p:cNvPr id="180" name="Google Shape;180;p10"/>
          <p:cNvSpPr txBox="1"/>
          <p:nvPr/>
        </p:nvSpPr>
        <p:spPr>
          <a:xfrm>
            <a:off x="0" y="-18851"/>
            <a:ext cx="1184433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Wanneer bespreek je ACP?</a:t>
            </a:r>
            <a:endParaRPr sz="4000">
              <a:solidFill>
                <a:srgbClr val="46A2A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1"/>
          <p:cNvSpPr txBox="1"/>
          <p:nvPr/>
        </p:nvSpPr>
        <p:spPr>
          <a:xfrm>
            <a:off x="0" y="-18850"/>
            <a:ext cx="11844339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Wat vraag je uit tijdens</a:t>
            </a:r>
            <a:br>
              <a:rPr lang="nl-NL" sz="55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</a:br>
            <a:r>
              <a:rPr lang="nl-NL" sz="55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ACP-gesprekken?</a:t>
            </a:r>
            <a:endParaRPr/>
          </a:p>
        </p:txBody>
      </p:sp>
      <p:grpSp>
        <p:nvGrpSpPr>
          <p:cNvPr id="186" name="Google Shape;186;p11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187" name="Google Shape;187;p11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8" name="Google Shape;188;p11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89" name="Google Shape;189;p11"/>
          <p:cNvSpPr txBox="1"/>
          <p:nvPr/>
        </p:nvSpPr>
        <p:spPr>
          <a:xfrm>
            <a:off x="838198" y="1201927"/>
            <a:ext cx="9705977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1"/>
          <p:cNvSpPr txBox="1"/>
          <p:nvPr/>
        </p:nvSpPr>
        <p:spPr>
          <a:xfrm>
            <a:off x="838198" y="2214563"/>
            <a:ext cx="9705977" cy="410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AutoNum type="arabicParenR"/>
            </a:pPr>
            <a:r>
              <a:rPr lang="nl-NL" sz="3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Levenswensen: </a:t>
            </a:r>
            <a:r>
              <a:rPr lang="nl-NL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gericht op kwaliteit van leven en zorgbehoeften van de cliënt/patiënt</a:t>
            </a:r>
            <a:endParaRPr/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AutoNum type="arabicParenR"/>
            </a:pPr>
            <a:r>
              <a:rPr lang="nl-NL" sz="3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Behandelwensen en -grenzen: </a:t>
            </a:r>
            <a:r>
              <a:rPr lang="nl-NL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gericht op behandelkeuzes en aansluitend bij landelijke leidraad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B3921"/>
              </a:buClr>
              <a:buSzPts val="3200"/>
              <a:buFont typeface="Arial"/>
              <a:buNone/>
            </a:pPr>
            <a:r>
              <a:rPr lang="nl-NL" sz="3200">
                <a:solidFill>
                  <a:srgbClr val="BB3921"/>
                </a:solidFill>
                <a:latin typeface="Calibri"/>
                <a:ea typeface="Calibri"/>
                <a:cs typeface="Calibri"/>
                <a:sym typeface="Calibri"/>
              </a:rPr>
              <a:t>Belangrijk: ook de vertegenwoordiger vastleggen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nl-NL" sz="2800" i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Voor beide onderdelen is een gespreksleidraad ontwikkeld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" name="Google Shape;195;p12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196" name="Google Shape;196;p12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7" name="Google Shape;197;p12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98" name="Google Shape;198;p12"/>
          <p:cNvSpPr txBox="1"/>
          <p:nvPr/>
        </p:nvSpPr>
        <p:spPr>
          <a:xfrm>
            <a:off x="838198" y="1201927"/>
            <a:ext cx="9705977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2"/>
          <p:cNvSpPr txBox="1"/>
          <p:nvPr/>
        </p:nvSpPr>
        <p:spPr>
          <a:xfrm>
            <a:off x="838197" y="1218007"/>
            <a:ext cx="8295620" cy="4982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AutoNum type="arabicPeriod"/>
            </a:pPr>
            <a:r>
              <a:rPr lang="nl-NL" sz="36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Wie signaleert?</a:t>
            </a:r>
            <a:br>
              <a:rPr lang="nl-NL" sz="36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AutoNum type="arabicPeriod"/>
            </a:pPr>
            <a:r>
              <a:rPr lang="nl-NL" sz="36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Wie voert gesprek over levenswensen? </a:t>
            </a:r>
            <a:br>
              <a:rPr lang="nl-NL" sz="36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AutoNum type="arabicPeriod"/>
            </a:pPr>
            <a:r>
              <a:rPr lang="nl-NL" sz="36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Wie voert gesprek over behandelwensen en -grenzen? </a:t>
            </a:r>
            <a:br>
              <a:rPr lang="nl-NL" sz="36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AutoNum type="arabicPeriod"/>
            </a:pPr>
            <a:r>
              <a:rPr lang="nl-NL" sz="36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Wie legt vast en wie kan resultaten inzien?</a:t>
            </a:r>
            <a:endParaRPr/>
          </a:p>
        </p:txBody>
      </p:sp>
      <p:sp>
        <p:nvSpPr>
          <p:cNvPr id="200" name="Google Shape;200;p12"/>
          <p:cNvSpPr txBox="1"/>
          <p:nvPr/>
        </p:nvSpPr>
        <p:spPr>
          <a:xfrm>
            <a:off x="0" y="-18851"/>
            <a:ext cx="1184433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Wie heeft welke rol in het proces?</a:t>
            </a:r>
            <a:endParaRPr sz="4000">
              <a:solidFill>
                <a:srgbClr val="46A2A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3"/>
          <p:cNvSpPr txBox="1"/>
          <p:nvPr/>
        </p:nvSpPr>
        <p:spPr>
          <a:xfrm>
            <a:off x="838198" y="1201927"/>
            <a:ext cx="9705977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3"/>
          <p:cNvSpPr/>
          <p:nvPr/>
        </p:nvSpPr>
        <p:spPr>
          <a:xfrm rot="-157837">
            <a:off x="1617267" y="-94967"/>
            <a:ext cx="9586405" cy="676218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357871" dist="50800" dir="5400000" sx="103000" sy="103000" algn="ctr" rotWithShape="0">
              <a:srgbClr val="AEABAB">
                <a:alpha val="7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7" name="Google Shape;207;p13"/>
          <p:cNvPicPr preferRelativeResize="0"/>
          <p:nvPr/>
        </p:nvPicPr>
        <p:blipFill rotWithShape="1">
          <a:blip r:embed="rId3">
            <a:alphaModFix/>
          </a:blip>
          <a:srcRect l="5240" t="-1579" r="-5245" b="906"/>
          <a:stretch/>
        </p:blipFill>
        <p:spPr>
          <a:xfrm rot="-180895">
            <a:off x="1647825" y="-535538"/>
            <a:ext cx="10029826" cy="71347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oogle Shape;212;p14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213" name="Google Shape;213;p14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4" name="Google Shape;214;p14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215" name="Google Shape;215;p14"/>
          <p:cNvSpPr txBox="1"/>
          <p:nvPr/>
        </p:nvSpPr>
        <p:spPr>
          <a:xfrm>
            <a:off x="838198" y="1201927"/>
            <a:ext cx="9705977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4"/>
          <p:cNvSpPr txBox="1"/>
          <p:nvPr/>
        </p:nvSpPr>
        <p:spPr>
          <a:xfrm>
            <a:off x="838197" y="1218007"/>
            <a:ext cx="10263191" cy="4982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•"/>
            </a:pPr>
            <a: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Samen met zorgvrager (en naasten) formuleren zorgprofessionals, op basis van waarden en opvattingen van de zorgvrager, zorg- en behandeldoelen en bijpassende afspraken</a:t>
            </a:r>
            <a:b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5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•"/>
            </a:pPr>
            <a: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 zorgvrager heeft te maken met verschillende zorgprofessionals. Daarom is samenwerking tussen hen van cruciaal belang.</a:t>
            </a:r>
            <a:endParaRPr/>
          </a:p>
          <a:p>
            <a:pPr marL="228600" marR="0" lvl="0" indent="-133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endParaRPr sz="15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•"/>
            </a:pPr>
            <a: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Zorgprofessionals kunnen met hun eigen expertise en ervaring elkaar helpen, versterken en ontzorgen.</a:t>
            </a:r>
            <a:b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5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•"/>
            </a:pPr>
            <a: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Een arts neemt, in samenspraak met de zorgvrager, beslissingen over medische zaken. Deze arts heeft baat bij de input van </a:t>
            </a:r>
            <a:b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andere zorgprofessionals. </a:t>
            </a:r>
            <a:endParaRPr/>
          </a:p>
        </p:txBody>
      </p:sp>
      <p:sp>
        <p:nvSpPr>
          <p:cNvPr id="217" name="Google Shape;217;p14"/>
          <p:cNvSpPr txBox="1"/>
          <p:nvPr/>
        </p:nvSpPr>
        <p:spPr>
          <a:xfrm>
            <a:off x="0" y="-18851"/>
            <a:ext cx="1184433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Hoe werk je samen?</a:t>
            </a:r>
            <a:endParaRPr sz="4000">
              <a:solidFill>
                <a:srgbClr val="46A2A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5"/>
          <p:cNvSpPr txBox="1"/>
          <p:nvPr/>
        </p:nvSpPr>
        <p:spPr>
          <a:xfrm>
            <a:off x="0" y="-18850"/>
            <a:ext cx="11844339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Vastleggen, uitwisselen en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raadplegen van ACP </a:t>
            </a:r>
            <a:r>
              <a:rPr lang="nl-NL" sz="40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[1]</a:t>
            </a:r>
            <a:endParaRPr/>
          </a:p>
        </p:txBody>
      </p:sp>
      <p:grpSp>
        <p:nvGrpSpPr>
          <p:cNvPr id="223" name="Google Shape;223;p15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224" name="Google Shape;224;p15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5" name="Google Shape;225;p15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226" name="Google Shape;226;p15"/>
          <p:cNvSpPr txBox="1"/>
          <p:nvPr/>
        </p:nvSpPr>
        <p:spPr>
          <a:xfrm>
            <a:off x="838198" y="1201927"/>
            <a:ext cx="9705977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5"/>
          <p:cNvSpPr txBox="1"/>
          <p:nvPr/>
        </p:nvSpPr>
        <p:spPr>
          <a:xfrm>
            <a:off x="838198" y="2214563"/>
            <a:ext cx="9705977" cy="410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-"/>
            </a:pPr>
            <a: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Wanneer ACP is besproken met de zorgvrager, is het belangrijk de afspraken goed vast te leggen.</a:t>
            </a:r>
            <a:endParaRPr/>
          </a:p>
          <a:p>
            <a:pPr marL="228600" marR="0" lvl="0" indent="-133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endParaRPr sz="15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-"/>
            </a:pPr>
            <a: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Helaas is er (nog) geen eenvoudige digitale manier om uitkomsten van ACP-gesprekken van elkaar over te nemen of bij elkaar in het dossier in te kunnen zien.</a:t>
            </a:r>
            <a:b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5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-"/>
            </a:pPr>
            <a: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Daarom legt elke professional dit vast in de EPD of ECD van de eigen organisatie. We hebben afspraken gemaakt over het uitwisselen van informatie.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6"/>
          <p:cNvSpPr txBox="1"/>
          <p:nvPr/>
        </p:nvSpPr>
        <p:spPr>
          <a:xfrm>
            <a:off x="0" y="-18850"/>
            <a:ext cx="11844339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Vastleggen, uitwisselen en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raadplegen van ACP </a:t>
            </a:r>
            <a:r>
              <a:rPr lang="nl-NL" sz="40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[2]</a:t>
            </a:r>
            <a:endParaRPr/>
          </a:p>
        </p:txBody>
      </p:sp>
      <p:grpSp>
        <p:nvGrpSpPr>
          <p:cNvPr id="233" name="Google Shape;233;p16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234" name="Google Shape;234;p16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5" name="Google Shape;235;p16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236" name="Google Shape;236;p16"/>
          <p:cNvSpPr txBox="1"/>
          <p:nvPr/>
        </p:nvSpPr>
        <p:spPr>
          <a:xfrm>
            <a:off x="838198" y="1201927"/>
            <a:ext cx="9705977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6"/>
          <p:cNvSpPr txBox="1"/>
          <p:nvPr/>
        </p:nvSpPr>
        <p:spPr>
          <a:xfrm>
            <a:off x="838198" y="2214563"/>
            <a:ext cx="9705977" cy="410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Het is belangrijk altijd te checken of en welke afspraken gemaakt zijn over ACP:</a:t>
            </a:r>
            <a:endParaRPr/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Calibri"/>
              <a:buAutoNum type="arabicPeriod"/>
            </a:pPr>
            <a: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Bij de start van een ACP-gesprek</a:t>
            </a:r>
            <a:endParaRPr/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Calibri"/>
              <a:buAutoNum type="arabicPeriod"/>
            </a:pPr>
            <a: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Wanneer iets aangepast moet worden in zorg of behandeling </a:t>
            </a:r>
            <a:endParaRPr/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Calibri"/>
              <a:buAutoNum type="arabicPeriod"/>
            </a:pPr>
            <a:r>
              <a:rPr lang="nl-NL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Bij het nemen van een acuut besluit over wel of niet inzetten van een bepaalde (be)handeling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oogle Shape;242;p17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243" name="Google Shape;243;p17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4" name="Google Shape;244;p17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245" name="Google Shape;245;p17"/>
          <p:cNvSpPr txBox="1"/>
          <p:nvPr/>
        </p:nvSpPr>
        <p:spPr>
          <a:xfrm>
            <a:off x="838198" y="1201927"/>
            <a:ext cx="9705977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17"/>
          <p:cNvSpPr txBox="1"/>
          <p:nvPr/>
        </p:nvSpPr>
        <p:spPr>
          <a:xfrm>
            <a:off x="838197" y="1218007"/>
            <a:ext cx="10263191" cy="4982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lang="nl-NL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Bekijk de e-Learning ACP</a:t>
            </a:r>
            <a:endParaRPr>
              <a:solidFill>
                <a:schemeClr val="dk1"/>
              </a:solidFill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lang="nl-NL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Pak je rol en werk volgens de afspraken</a:t>
            </a:r>
            <a:endParaRPr sz="32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lang="nl-NL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Alle informatie en tools voor ACP vind je op onze website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600"/>
              <a:buFont typeface="Noto Sans Symbols"/>
              <a:buChar char="✔"/>
            </a:pPr>
            <a:r>
              <a:rPr lang="nl-NL" sz="2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ACP Wegwijzer (digitaal naslag boekje)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600"/>
              <a:buFont typeface="Noto Sans Symbols"/>
              <a:buChar char="✔"/>
            </a:pPr>
            <a:r>
              <a:rPr lang="nl-NL" sz="2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Gespreksleidraden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600"/>
              <a:buFont typeface="Noto Sans Symbols"/>
              <a:buChar char="✔"/>
            </a:pPr>
            <a:r>
              <a:rPr lang="nl-NL" sz="2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Voorbeeldzinnen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600"/>
              <a:buFont typeface="Noto Sans Symbols"/>
              <a:buChar char="✔"/>
            </a:pPr>
            <a:r>
              <a:rPr lang="nl-NL" sz="2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Instructies vastleggen en uitwisselen ACP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600"/>
              <a:buFont typeface="Noto Sans Symbols"/>
              <a:buChar char="✔"/>
            </a:pPr>
            <a:r>
              <a:rPr lang="nl-NL" sz="2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Brochure voor zorgvragers (ter voorbereiding op ACP)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B3921"/>
              </a:buClr>
              <a:buSzPts val="2800"/>
              <a:buFont typeface="Arial"/>
              <a:buNone/>
            </a:pPr>
            <a:endParaRPr/>
          </a:p>
        </p:txBody>
      </p:sp>
      <p:sp>
        <p:nvSpPr>
          <p:cNvPr id="247" name="Google Shape;247;p17"/>
          <p:cNvSpPr txBox="1"/>
          <p:nvPr/>
        </p:nvSpPr>
        <p:spPr>
          <a:xfrm>
            <a:off x="0" y="-18851"/>
            <a:ext cx="1184433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Wat verwachten we van jou?</a:t>
            </a:r>
            <a:endParaRPr sz="4000">
              <a:solidFill>
                <a:srgbClr val="46A2A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p18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253" name="Google Shape;253;p18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4" name="Google Shape;254;p18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255" name="Google Shape;255;p18"/>
          <p:cNvSpPr txBox="1"/>
          <p:nvPr/>
        </p:nvSpPr>
        <p:spPr>
          <a:xfrm>
            <a:off x="838198" y="1201927"/>
            <a:ext cx="9705977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18"/>
          <p:cNvSpPr txBox="1"/>
          <p:nvPr/>
        </p:nvSpPr>
        <p:spPr>
          <a:xfrm>
            <a:off x="838197" y="2537521"/>
            <a:ext cx="10263191" cy="2853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B3921"/>
              </a:buClr>
              <a:buSzPts val="5500"/>
              <a:buFont typeface="Arial"/>
              <a:buNone/>
            </a:pPr>
            <a:r>
              <a:rPr lang="nl-NL" sz="5500">
                <a:solidFill>
                  <a:srgbClr val="BB3921"/>
                </a:solidFill>
                <a:latin typeface="Rockwell"/>
                <a:ea typeface="Rockwell"/>
                <a:cs typeface="Rockwell"/>
                <a:sym typeface="Rockwell"/>
              </a:rPr>
              <a:t>Heb je vragen?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B3921"/>
              </a:buClr>
              <a:buSzPts val="5500"/>
              <a:buFont typeface="Arial"/>
              <a:buNone/>
            </a:pPr>
            <a:r>
              <a:rPr lang="nl-NL" sz="5500">
                <a:solidFill>
                  <a:srgbClr val="BB3921"/>
                </a:solidFill>
                <a:latin typeface="Rockwell"/>
                <a:ea typeface="Rockwell"/>
                <a:cs typeface="Rockwell"/>
                <a:sym typeface="Rockwell"/>
              </a:rPr>
              <a:t>Neem contact op met één van de ACP-ambassadeurs</a:t>
            </a:r>
            <a:endParaRPr/>
          </a:p>
        </p:txBody>
      </p:sp>
      <p:sp>
        <p:nvSpPr>
          <p:cNvPr id="257" name="Google Shape;257;p18"/>
          <p:cNvSpPr txBox="1"/>
          <p:nvPr/>
        </p:nvSpPr>
        <p:spPr>
          <a:xfrm>
            <a:off x="838197" y="1300663"/>
            <a:ext cx="1184433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ACP in de praktijk</a:t>
            </a:r>
            <a:endParaRPr sz="4000">
              <a:solidFill>
                <a:srgbClr val="46A2A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258" name="Google Shape;258;p18"/>
          <p:cNvPicPr preferRelativeResize="0"/>
          <p:nvPr/>
        </p:nvPicPr>
        <p:blipFill rotWithShape="1">
          <a:blip r:embed="rId4">
            <a:alphaModFix/>
          </a:blip>
          <a:srcRect t="15200" b="20594"/>
          <a:stretch/>
        </p:blipFill>
        <p:spPr>
          <a:xfrm>
            <a:off x="7336767" y="318596"/>
            <a:ext cx="3594100" cy="23076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2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96" name="Google Shape;96;p2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7" name="Google Shape;97;p2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 b="0" i="0" u="none" strike="noStrike" cap="none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pic>
        <p:nvPicPr>
          <p:cNvPr id="98" name="Google Shape;98;p2"/>
          <p:cNvPicPr preferRelativeResize="0"/>
          <p:nvPr/>
        </p:nvPicPr>
        <p:blipFill rotWithShape="1">
          <a:blip r:embed="rId4">
            <a:alphaModFix/>
          </a:blip>
          <a:srcRect l="5521" t="8635" b="7885"/>
          <a:stretch/>
        </p:blipFill>
        <p:spPr>
          <a:xfrm>
            <a:off x="158886" y="114686"/>
            <a:ext cx="3767138" cy="3328607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158886" y="1655768"/>
            <a:ext cx="315753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Rockwell"/>
              <a:buNone/>
            </a:pPr>
            <a:r>
              <a:rPr lang="nl-NL" sz="55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 Agenda</a:t>
            </a:r>
            <a:endParaRPr/>
          </a:p>
        </p:txBody>
      </p:sp>
      <p:sp>
        <p:nvSpPr>
          <p:cNvPr id="100" name="Google Shape;100;p2"/>
          <p:cNvSpPr txBox="1"/>
          <p:nvPr/>
        </p:nvSpPr>
        <p:spPr>
          <a:xfrm>
            <a:off x="4092052" y="1501781"/>
            <a:ext cx="7948613" cy="4638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nl-NL" sz="3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Wat is ACP?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nl-NL" sz="3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Waarom is ACP belangrijk?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nl-NL" sz="3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Welke regionale afspraken hebben </a:t>
            </a:r>
            <a:br>
              <a:rPr lang="nl-NL" sz="3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3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we gemaakt over ACP?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nl-NL" sz="3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Wat verwachten we van jou?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/>
          <p:nvPr/>
        </p:nvSpPr>
        <p:spPr>
          <a:xfrm>
            <a:off x="0" y="-18851"/>
            <a:ext cx="1184434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 b="0" i="0" u="none" strike="noStrike" cap="none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Wat is ACP?</a:t>
            </a:r>
            <a:endParaRPr/>
          </a:p>
        </p:txBody>
      </p:sp>
      <p:grpSp>
        <p:nvGrpSpPr>
          <p:cNvPr id="106" name="Google Shape;106;p3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107" name="Google Shape;107;p3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8" name="Google Shape;108;p3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 b="0" i="0" u="none" strike="noStrike" cap="none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09" name="Google Shape;109;p3"/>
          <p:cNvSpPr txBox="1"/>
          <p:nvPr/>
        </p:nvSpPr>
        <p:spPr>
          <a:xfrm>
            <a:off x="838198" y="1201927"/>
            <a:ext cx="10248901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None/>
            </a:pPr>
            <a:r>
              <a:rPr lang="nl-NL" sz="32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ACP of vroegtijdige zorgplanning stelt mensen in staat om:</a:t>
            </a:r>
            <a:endParaRPr/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Doelen en voorkeuren te formuleren voor toekomstige medische behandelingen en zorg</a:t>
            </a:r>
            <a:endParaRPr/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Deze doelen en voorkeuren te bespreken met familie en zorgverleners</a:t>
            </a:r>
            <a:endParaRPr/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Eventuele voorkeuren vast te leggen en indien nodig te herzien.</a:t>
            </a:r>
            <a:endParaRPr/>
          </a:p>
          <a:p>
            <a:pPr marL="0" marR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Arial"/>
              <a:buNone/>
            </a:pPr>
            <a:r>
              <a:rPr lang="nl-NL" sz="1600" b="0" i="1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Rietjens et al. 2018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ACP is ook samen beslissen bij het voorbereiden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van de laatste levensfase</a:t>
            </a:r>
            <a:endParaRPr sz="32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/>
        </p:nvSpPr>
        <p:spPr>
          <a:xfrm>
            <a:off x="0" y="-18851"/>
            <a:ext cx="1184433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 b="0" i="0" u="none" strike="noStrike" cap="none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Waarom is ACP belangrijk? </a:t>
            </a:r>
            <a:r>
              <a:rPr lang="nl-NL" sz="4000" b="0" i="0" u="none" strike="noStrike" cap="none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[1]</a:t>
            </a:r>
            <a:endParaRPr/>
          </a:p>
        </p:txBody>
      </p:sp>
      <p:grpSp>
        <p:nvGrpSpPr>
          <p:cNvPr id="115" name="Google Shape;115;p4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116" name="Google Shape;116;p4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7" name="Google Shape;117;p4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 b="0" i="0" u="none" strike="noStrike" cap="none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18" name="Google Shape;118;p4"/>
          <p:cNvSpPr txBox="1"/>
          <p:nvPr/>
        </p:nvSpPr>
        <p:spPr>
          <a:xfrm>
            <a:off x="838198" y="1201927"/>
            <a:ext cx="8295619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Iedereen kan in een situatie komen dat hij of zij zelf niet meer kan beslissen over zorg en behandeling.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ACP helpt in zo’n situatie de vertegenwoordiger en/of het medische/zorgteam besluiten te nemen die zoveel mogelijk overeen komen met vastgelegde wensen.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/>
          <p:nvPr/>
        </p:nvSpPr>
        <p:spPr>
          <a:xfrm>
            <a:off x="0" y="-18851"/>
            <a:ext cx="1184433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 b="0" i="0" u="none" strike="noStrike" cap="none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Waarom is ACP belangrijk? </a:t>
            </a:r>
            <a:r>
              <a:rPr lang="nl-NL" sz="4000" b="0" i="0" u="none" strike="noStrike" cap="none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[2]</a:t>
            </a:r>
            <a:endParaRPr/>
          </a:p>
        </p:txBody>
      </p:sp>
      <p:grpSp>
        <p:nvGrpSpPr>
          <p:cNvPr id="124" name="Google Shape;124;p5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125" name="Google Shape;125;p5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6" name="Google Shape;126;p5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 b="0" i="0" u="none" strike="noStrike" cap="none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27" name="Google Shape;127;p5"/>
          <p:cNvSpPr txBox="1"/>
          <p:nvPr/>
        </p:nvSpPr>
        <p:spPr>
          <a:xfrm>
            <a:off x="838198" y="1201927"/>
            <a:ext cx="9705977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Behoud (of terugnemen) van eigen regie.</a:t>
            </a:r>
            <a:b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2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Het geeft mensen rust als ze weten dat ‘de zorg’ weet hoe ze over dingen denkt. Wat ze belangrijk vinden en hoe daarnaar gehandeld kan worden. </a:t>
            </a:r>
            <a:b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2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ACP kan angst en depressie bij zorgvragers en hun naasten verminderen. Dit komt de kwaliteit van leven in de laatste levensfase ten goede.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"/>
          <p:cNvSpPr txBox="1"/>
          <p:nvPr/>
        </p:nvSpPr>
        <p:spPr>
          <a:xfrm>
            <a:off x="0" y="-18851"/>
            <a:ext cx="1184433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 b="0" i="0" u="none" strike="noStrike" cap="none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Waarom is ACP belangrijk? </a:t>
            </a:r>
            <a:r>
              <a:rPr lang="nl-NL" sz="4000" b="0" i="0" u="none" strike="noStrike" cap="none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[3]</a:t>
            </a:r>
            <a:endParaRPr/>
          </a:p>
        </p:txBody>
      </p:sp>
      <p:grpSp>
        <p:nvGrpSpPr>
          <p:cNvPr id="133" name="Google Shape;133;p6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134" name="Google Shape;134;p6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5" name="Google Shape;135;p6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 b="0" i="0" u="none" strike="noStrike" cap="none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36" name="Google Shape;136;p6"/>
          <p:cNvSpPr txBox="1"/>
          <p:nvPr/>
        </p:nvSpPr>
        <p:spPr>
          <a:xfrm>
            <a:off x="838198" y="1201927"/>
            <a:ext cx="9705977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6"/>
          <p:cNvSpPr txBox="1"/>
          <p:nvPr/>
        </p:nvSpPr>
        <p:spPr>
          <a:xfrm>
            <a:off x="838199" y="1218007"/>
            <a:ext cx="7219952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ACP kan conflicten voorkomen. </a:t>
            </a:r>
            <a:b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2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Voor naasten vermindert het schuldgevoel en stress als ze besluiten moeten nemen over zorg en behandeling voor een ander.</a:t>
            </a:r>
            <a:b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2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Onnodige en ongewenste behandelingen en opnames worden voorkomen. </a:t>
            </a:r>
            <a:endParaRPr/>
          </a:p>
          <a:p>
            <a:pPr marL="228600" marR="0" lvl="0" indent="-25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8" name="Google Shape;138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93087" y="1403459"/>
            <a:ext cx="3594100" cy="359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"/>
          <p:cNvSpPr txBox="1"/>
          <p:nvPr/>
        </p:nvSpPr>
        <p:spPr>
          <a:xfrm>
            <a:off x="0" y="-18850"/>
            <a:ext cx="11844339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 b="0" i="0" u="none" strike="noStrike" cap="none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Welke regionale afspraken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 b="0" i="0" u="none" strike="noStrike" cap="none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hebben we gemaakt over ACP? </a:t>
            </a:r>
            <a:endParaRPr/>
          </a:p>
        </p:txBody>
      </p:sp>
      <p:grpSp>
        <p:nvGrpSpPr>
          <p:cNvPr id="144" name="Google Shape;144;p7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145" name="Google Shape;145;p7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6" name="Google Shape;146;p7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 b="0" i="0" u="none" strike="noStrike" cap="none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47" name="Google Shape;147;p7"/>
          <p:cNvSpPr txBox="1"/>
          <p:nvPr/>
        </p:nvSpPr>
        <p:spPr>
          <a:xfrm>
            <a:off x="838198" y="1201927"/>
            <a:ext cx="9705977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7"/>
          <p:cNvSpPr txBox="1"/>
          <p:nvPr/>
        </p:nvSpPr>
        <p:spPr>
          <a:xfrm>
            <a:off x="838198" y="2214563"/>
            <a:ext cx="9705977" cy="410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marR="0" lvl="0" indent="-742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AutoNum type="arabicPeriod"/>
            </a:pPr>
            <a:r>
              <a:rPr lang="nl-NL" sz="3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Doelgroep voor ACP</a:t>
            </a:r>
            <a:endParaRPr/>
          </a:p>
          <a:p>
            <a:pPr marL="742950" marR="0" lvl="0" indent="-7429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AutoNum type="arabicPeriod"/>
            </a:pPr>
            <a:r>
              <a:rPr lang="nl-NL" sz="3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Wanneer bespreek je ACP</a:t>
            </a:r>
            <a:endParaRPr/>
          </a:p>
          <a:p>
            <a:pPr marL="742950" marR="0" lvl="0" indent="-7429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AutoNum type="arabicPeriod"/>
            </a:pPr>
            <a:r>
              <a:rPr lang="nl-NL" sz="3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Wat vraag je uit tijdens ACP-gesprekken</a:t>
            </a:r>
            <a:endParaRPr/>
          </a:p>
          <a:p>
            <a:pPr marL="742950" marR="0" lvl="0" indent="-7429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AutoNum type="arabicPeriod"/>
            </a:pPr>
            <a:r>
              <a:rPr lang="nl-NL" sz="3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Wie heeft welke rol</a:t>
            </a:r>
            <a:endParaRPr/>
          </a:p>
          <a:p>
            <a:pPr marL="742950" marR="0" lvl="0" indent="-7429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AutoNum type="arabicPeriod"/>
            </a:pPr>
            <a:r>
              <a:rPr lang="nl-NL" sz="3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Hoe werk je samen</a:t>
            </a:r>
            <a:endParaRPr/>
          </a:p>
          <a:p>
            <a:pPr marL="742950" marR="0" lvl="0" indent="-7429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AutoNum type="arabicPeriod"/>
            </a:pPr>
            <a:r>
              <a:rPr lang="nl-NL" sz="3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Vastleggen, uitwisselen en raadplegen van ACP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"/>
          <p:cNvSpPr txBox="1"/>
          <p:nvPr/>
        </p:nvSpPr>
        <p:spPr>
          <a:xfrm>
            <a:off x="0" y="-18851"/>
            <a:ext cx="1184433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 b="0" i="0" u="none" strike="noStrike" cap="none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Doelgroep(en) voor ACP</a:t>
            </a:r>
            <a:endParaRPr sz="4000" b="0" i="0" u="none" strike="noStrike" cap="none">
              <a:solidFill>
                <a:srgbClr val="46A2A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154" name="Google Shape;154;p8"/>
          <p:cNvGrpSpPr/>
          <p:nvPr/>
        </p:nvGrpSpPr>
        <p:grpSpPr>
          <a:xfrm>
            <a:off x="132693" y="5243519"/>
            <a:ext cx="12087883" cy="1543050"/>
            <a:chOff x="104117" y="5072063"/>
            <a:chExt cx="12087883" cy="1543050"/>
          </a:xfrm>
        </p:grpSpPr>
        <p:pic>
          <p:nvPicPr>
            <p:cNvPr id="155" name="Google Shape;155;p8"/>
            <p:cNvPicPr preferRelativeResize="0"/>
            <p:nvPr/>
          </p:nvPicPr>
          <p:blipFill rotWithShape="1">
            <a:blip r:embed="rId3">
              <a:alphaModFix/>
            </a:blip>
            <a:srcRect t="26135" b="25370"/>
            <a:stretch/>
          </p:blipFill>
          <p:spPr>
            <a:xfrm>
              <a:off x="8218758" y="5072063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6" name="Google Shape;156;p8"/>
            <p:cNvSpPr txBox="1"/>
            <p:nvPr/>
          </p:nvSpPr>
          <p:spPr>
            <a:xfrm>
              <a:off x="104117" y="6327776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 b="0" i="0" u="none" strike="noStrike" cap="none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57" name="Google Shape;157;p8"/>
          <p:cNvSpPr txBox="1"/>
          <p:nvPr/>
        </p:nvSpPr>
        <p:spPr>
          <a:xfrm>
            <a:off x="838198" y="1201927"/>
            <a:ext cx="9705977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8"/>
          <p:cNvSpPr txBox="1"/>
          <p:nvPr/>
        </p:nvSpPr>
        <p:spPr>
          <a:xfrm>
            <a:off x="462291" y="1218007"/>
            <a:ext cx="5781017" cy="489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-"/>
            </a:pPr>
            <a:r>
              <a:rPr lang="nl-NL" sz="2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Patiënten met vragen over de zorg rond het levenseinde.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-"/>
            </a:pPr>
            <a:r>
              <a:rPr lang="nl-NL" sz="2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Patiënten die als kwetsbare oudere worden geïdentificeerd. 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-"/>
            </a:pPr>
            <a:r>
              <a:rPr lang="nl-NL" sz="2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Patiënten waar een sterke verandering optreedt in de gezondheidssituatie.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-"/>
            </a:pPr>
            <a:r>
              <a:rPr lang="nl-NL" sz="2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Patiënten waarbij een ernstige diagnose wordt gesteld.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-"/>
            </a:pPr>
            <a:r>
              <a:rPr lang="nl-NL" sz="2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Patiënten die starten met palliatieve zorg.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-"/>
            </a:pPr>
            <a:r>
              <a:rPr lang="nl-NL" sz="2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Patiënten met een verhoogde kans op ernstige hart- of ademhalingsproblemen.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-"/>
            </a:pPr>
            <a:r>
              <a:rPr lang="nl-NL" sz="2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Patiënten met (beginnende) cognitieve beperkingen.</a:t>
            </a:r>
            <a:endParaRPr/>
          </a:p>
        </p:txBody>
      </p:sp>
      <p:sp>
        <p:nvSpPr>
          <p:cNvPr id="159" name="Google Shape;159;p8"/>
          <p:cNvSpPr txBox="1"/>
          <p:nvPr/>
        </p:nvSpPr>
        <p:spPr>
          <a:xfrm>
            <a:off x="6435204" y="1234087"/>
            <a:ext cx="5566049" cy="415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-"/>
            </a:pPr>
            <a:r>
              <a:rPr lang="nl-NL" sz="2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Patiënten waarbij er een risico aanwezig is dat de persoon op korte termijn wilsonbekwaam wordt.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-"/>
            </a:pPr>
            <a:r>
              <a:rPr lang="nl-NL" sz="2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Patiënten met een verhoogde kans op ernstige en blijvende invaliditeit.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-"/>
            </a:pPr>
            <a:r>
              <a:rPr lang="nl-NL" sz="2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Patiënten van 70 jaar en ouder met comorbiditeit en een afnemende somatopsychische vitaliteit.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-"/>
            </a:pPr>
            <a:r>
              <a:rPr lang="nl-NL" sz="2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Patiënten waarvan te verwachten is dat ze binnen een jaar zullen overlijden (surprise question).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47661" y="1544110"/>
            <a:ext cx="5492698" cy="412414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5" name="Google Shape;165;p9"/>
          <p:cNvGrpSpPr/>
          <p:nvPr/>
        </p:nvGrpSpPr>
        <p:grpSpPr>
          <a:xfrm>
            <a:off x="132693" y="5243519"/>
            <a:ext cx="12087883" cy="1543050"/>
            <a:chOff x="132693" y="5243519"/>
            <a:chExt cx="12087883" cy="1543050"/>
          </a:xfrm>
        </p:grpSpPr>
        <p:pic>
          <p:nvPicPr>
            <p:cNvPr id="166" name="Google Shape;166;p9"/>
            <p:cNvPicPr preferRelativeResize="0"/>
            <p:nvPr/>
          </p:nvPicPr>
          <p:blipFill rotWithShape="1">
            <a:blip r:embed="rId4">
              <a:alphaModFix/>
            </a:blip>
            <a:srcRect t="26135" b="25370"/>
            <a:stretch/>
          </p:blipFill>
          <p:spPr>
            <a:xfrm>
              <a:off x="8247334" y="5243519"/>
              <a:ext cx="3973242" cy="1543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7" name="Google Shape;167;p9"/>
            <p:cNvSpPr txBox="1"/>
            <p:nvPr/>
          </p:nvSpPr>
          <p:spPr>
            <a:xfrm>
              <a:off x="132693" y="6499232"/>
              <a:ext cx="9001124" cy="2873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A2A1"/>
                </a:buClr>
                <a:buSzPts val="1400"/>
                <a:buFont typeface="Rockwell"/>
                <a:buNone/>
              </a:pPr>
              <a:r>
                <a:rPr lang="nl-NL" sz="1400" b="0" i="0" u="none" strike="noStrike" cap="none">
                  <a:solidFill>
                    <a:srgbClr val="46A2A1"/>
                  </a:solidFill>
                  <a:latin typeface="Rockwell"/>
                  <a:ea typeface="Rockwell"/>
                  <a:cs typeface="Rockwell"/>
                  <a:sym typeface="Rockwell"/>
                </a:rPr>
                <a:t>Advance Care Planning of ACP: hoe doen we dat samen? – versie 02/2023</a:t>
              </a:r>
              <a:endParaRPr sz="1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68" name="Google Shape;168;p9"/>
          <p:cNvSpPr txBox="1"/>
          <p:nvPr/>
        </p:nvSpPr>
        <p:spPr>
          <a:xfrm>
            <a:off x="838198" y="1201927"/>
            <a:ext cx="9705977" cy="509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9"/>
          <p:cNvSpPr txBox="1"/>
          <p:nvPr/>
        </p:nvSpPr>
        <p:spPr>
          <a:xfrm>
            <a:off x="6487575" y="1544100"/>
            <a:ext cx="5733000" cy="25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 b="1" i="0" u="none" strike="noStrike" cap="none">
                <a:solidFill>
                  <a:srgbClr val="BB3921"/>
                </a:solidFill>
                <a:latin typeface="Rockwell"/>
                <a:ea typeface="Rockwell"/>
                <a:cs typeface="Rockwell"/>
                <a:sym typeface="Rockwell"/>
              </a:rPr>
              <a:t>Afspraak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>
                <a:solidFill>
                  <a:srgbClr val="BB3921"/>
                </a:solidFill>
                <a:latin typeface="Rockwell"/>
                <a:ea typeface="Rockwell"/>
                <a:cs typeface="Rockwell"/>
                <a:sym typeface="Rockwell"/>
              </a:rPr>
              <a:t>Start met de groep kwetsbaar complexe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>
                <a:solidFill>
                  <a:srgbClr val="BB3921"/>
                </a:solidFill>
                <a:latin typeface="Rockwell"/>
                <a:ea typeface="Rockwell"/>
                <a:cs typeface="Rockwell"/>
                <a:sym typeface="Rockwell"/>
              </a:rPr>
              <a:t>75-plussers </a:t>
            </a:r>
            <a:endParaRPr/>
          </a:p>
        </p:txBody>
      </p:sp>
      <p:sp>
        <p:nvSpPr>
          <p:cNvPr id="170" name="Google Shape;170;p9"/>
          <p:cNvSpPr txBox="1"/>
          <p:nvPr/>
        </p:nvSpPr>
        <p:spPr>
          <a:xfrm>
            <a:off x="0" y="-18851"/>
            <a:ext cx="1184433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A2A1"/>
              </a:buClr>
              <a:buSzPts val="5500"/>
              <a:buFont typeface="Rockwell"/>
              <a:buNone/>
            </a:pPr>
            <a:r>
              <a:rPr lang="nl-NL" sz="5500" b="0" u="none">
                <a:solidFill>
                  <a:srgbClr val="46A2A1"/>
                </a:solidFill>
                <a:latin typeface="Rockwell"/>
                <a:ea typeface="Rockwell"/>
                <a:cs typeface="Rockwell"/>
                <a:sym typeface="Rockwell"/>
              </a:rPr>
              <a:t> Doelgroep(en) voor ACP</a:t>
            </a:r>
            <a:endParaRPr sz="4000" b="0" u="none">
              <a:solidFill>
                <a:srgbClr val="46A2A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1188</Words>
  <Application>Microsoft Office PowerPoint</Application>
  <PresentationFormat>Breedbeeld</PresentationFormat>
  <Paragraphs>114</Paragraphs>
  <Slides>18</Slides>
  <Notes>18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Noto Sans Symbols</vt:lpstr>
      <vt:lpstr>Rockwell</vt:lpstr>
      <vt:lpstr>Kantoorthema</vt:lpstr>
      <vt:lpstr>Advance Care Planning of ACP:  hoe doen we dat samen?</vt:lpstr>
      <vt:lpstr> Agenda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 Care Planning of ACP:  hoe doen we dat samen?</dc:title>
  <dc:creator>Roos, Dennis</dc:creator>
  <cp:lastModifiedBy>Inge van den Borne | Van den Borne Project- en Innovatiemanagement</cp:lastModifiedBy>
  <cp:revision>1</cp:revision>
  <dcterms:created xsi:type="dcterms:W3CDTF">2022-01-31T09:18:40Z</dcterms:created>
  <dcterms:modified xsi:type="dcterms:W3CDTF">2023-03-06T16:42:48Z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0x0101009D7573131248CF499951A8F8ED29E463</vt:lpwstr>
  </property>
  <property fmtid="{D5CDD505-2E9C-101B-9397-08002B2CF9AE}" pid="3" name="MediaServiceImageTags">
    <vt:lpwstr/>
  </property>
</Properties>
</file>